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4" r:id="rId9"/>
    <p:sldId id="273" r:id="rId10"/>
    <p:sldId id="264" r:id="rId11"/>
    <p:sldId id="272" r:id="rId12"/>
    <p:sldId id="265" r:id="rId13"/>
    <p:sldId id="269" r:id="rId14"/>
    <p:sldId id="268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4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B01D7-0734-8142-8FA1-E24D4C8D2CA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94EA0-DE5C-054A-A460-ADDCE4361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22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94EA0-DE5C-054A-A460-ADDCE43612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1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Display statistic of nationwide internet access and nationwide broadband compared with app internet access and nationwide internet access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94EA0-DE5C-054A-A460-ADDCE43612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9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of economic index compared with access to broadband or usage of broadband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94EA0-DE5C-054A-A460-ADDCE43612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6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of accessibility</a:t>
            </a:r>
          </a:p>
          <a:p>
            <a:r>
              <a:rPr lang="en-US" dirty="0"/>
              <a:t>Graph of cost compared with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94EA0-DE5C-054A-A460-ADDCE43612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34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broadband vs economic distress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94EA0-DE5C-054A-A460-ADDCE43612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5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0171-C6E2-544A-B46B-C35A8F700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7DBBD-C3B2-7742-9555-C2ABF2B41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F1206-3794-4A4A-9C57-42369DE1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B20B4-4853-2F40-99F7-1E9ECA49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A4041-C806-C945-93D9-7A94D903D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3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A59F-CAC5-1D46-A657-D256054D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14A98-00F9-F843-8DF0-DF2C58950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8223A-A368-E440-BE4D-0AF1EC6F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B53FA-6A6A-BA4D-98AF-5097526A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5CF83-6218-A045-8EAB-3C7FF57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5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C61F52-753E-9844-9FA6-581321AF3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9167E-4D03-2645-9418-AC92FD908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A0813-3879-C949-87E3-D8E736CE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8066C-0BA6-DA48-BF3F-B8BF2F96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1B1FF-22B0-1B4F-9D87-34A6955E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6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4834-D805-6E4B-8204-90A795C8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9830-B0E8-AA4B-B1A5-1D3BF1192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768F-C2FB-DC49-A58D-895DA93C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5DD18-BF4D-5347-B0C0-C082FFD50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1695C-950B-3340-AB2D-51142BAA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6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4143-994D-144B-B26C-0E1A1B43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0366D-2B0B-AF45-BFB1-8CE9C495C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C75E4-0FEA-5544-AFC9-54EFFCA5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C7095-70DD-F246-815E-2BD4D63F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A9F79-3793-4940-BB3C-23BE43DC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4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5468-1085-CB44-8211-2F6D9435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B24E-815C-D74D-8468-A684B1A05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618DE-DA6C-3945-BC51-BEAC948A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C6AE5-2688-4A44-B699-7D138358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034E2-53AE-1644-A883-5788EF49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D4545-7530-3041-919E-01489815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6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6342-D56C-814E-8D0B-87606CB1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EFA49-CC6A-3240-B5C3-04E765934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8773C-0BD0-6746-96E9-DE40DD4BF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5B939-3BFC-8949-BC61-2A5331872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21CE8-C8DD-F847-9F10-DF6498FCA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D544B0-877E-8E40-AAB6-FDBC0F74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4B180-FCFD-F54F-9C5A-AE83B26A3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5AABAC-A70C-CE4B-8E21-2EAFD5F5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1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0EC8-EAB6-6C4F-850A-E60D776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4CEE4-0B43-F949-B7C5-911EBEFB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5BDC2-14E4-D246-8BBC-91EF5748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5BCEE-043C-334A-A534-E01144FE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9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F389D8-B70D-FC4F-8CF7-1CA090397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F1CA0-8F52-4244-8700-856D7FDF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C765D-1D32-6448-B6F5-EFCC2AF2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5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E2EA-27BD-A548-AF70-2B9D48AA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BEB3B-16F2-B44B-9D95-81A295205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BCF67-1AEA-A248-97B9-702863001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15EB8-01BC-824D-AD3E-ACEF969D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606C7-F44E-FA4F-B171-EC0B6E61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69B15-188A-C946-A615-035E7D5D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2EFA-8D07-CB4B-9B96-49F13CA8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EA44C-28B3-C440-9722-088397C9C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58E45-83EC-ED43-947F-711374FE6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79210-52D3-3D42-9894-66ED6F90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A287E-663F-A045-8462-634E40069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5B92F-DE6E-434B-90E4-782D2E75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9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C0C810-8788-1644-B652-DC5B5F9F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F198-296A-604A-B4B0-99716F8E5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0F606-4387-8041-99FE-8764B2A16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7DE24-0FBD-1247-AE65-C86422BCD79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FACB4-5C52-3C48-99F8-B2E0E7BC3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AC492-C44B-AF4A-B800-B4CA4B85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8C1C2-8322-B04A-9E8B-B2607D4D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0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06B4DF4-22C8-6305-CAC7-7D9535591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5" t="12195" r="3269" b="2806"/>
          <a:stretch/>
        </p:blipFill>
        <p:spPr>
          <a:xfrm>
            <a:off x="-1" y="1"/>
            <a:ext cx="1218723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17497-6528-B94F-B316-2F7F6A729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" y="4470400"/>
            <a:ext cx="12192000" cy="23876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Ben Aiken</a:t>
            </a:r>
            <a:b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</a:br>
            <a:br>
              <a:rPr lang="en-US" sz="12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</a:b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MUSA Capstone 2022</a:t>
            </a:r>
            <a:br>
              <a:rPr lang="en-US" sz="48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</a:br>
            <a:br>
              <a:rPr lang="en-US" sz="12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</a:b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Distributing Broadband in Appalachia</a:t>
            </a:r>
          </a:p>
        </p:txBody>
      </p:sp>
    </p:spTree>
    <p:extLst>
      <p:ext uri="{BB962C8B-B14F-4D97-AF65-F5344CB8AC3E}">
        <p14:creationId xmlns:p14="http://schemas.microsoft.com/office/powerpoint/2010/main" val="3102762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8518E9-7827-5C7A-195E-A0FC774E3AD5}"/>
              </a:ext>
            </a:extLst>
          </p:cNvPr>
          <p:cNvSpPr txBox="1">
            <a:spLocks/>
          </p:cNvSpPr>
          <p:nvPr/>
        </p:nvSpPr>
        <p:spPr>
          <a:xfrm>
            <a:off x="208025" y="0"/>
            <a:ext cx="1160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Next" panose="020B0503020202020204" pitchFamily="34" charset="0"/>
              </a:rPr>
              <a:t>Education: At least High School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2713875-6A71-FD3B-D0CA-445B5F79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3" y="1268249"/>
            <a:ext cx="4524373" cy="46651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DCAD08-29DB-2333-F5F8-4E70334FE2A5}"/>
              </a:ext>
            </a:extLst>
          </p:cNvPr>
          <p:cNvSpPr txBox="1"/>
          <p:nvPr/>
        </p:nvSpPr>
        <p:spPr>
          <a:xfrm>
            <a:off x="208025" y="6125946"/>
            <a:ext cx="1142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As college graduation rates increase, internet usage increases as well.  The same is not true for high school graduation and drop out rates.</a:t>
            </a:r>
          </a:p>
        </p:txBody>
      </p:sp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DE27BA03-0FAF-2289-B6C5-7D5AAC80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511" y="1268247"/>
            <a:ext cx="5235510" cy="470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3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B7E146D-33C0-B4AA-06AD-4C637A190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4" y="1268249"/>
            <a:ext cx="4524373" cy="466513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28518E9-7827-5C7A-195E-A0FC774E3AD5}"/>
              </a:ext>
            </a:extLst>
          </p:cNvPr>
          <p:cNvSpPr txBox="1">
            <a:spLocks/>
          </p:cNvSpPr>
          <p:nvPr/>
        </p:nvSpPr>
        <p:spPr>
          <a:xfrm>
            <a:off x="208025" y="0"/>
            <a:ext cx="1160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Next" panose="020B0503020202020204" pitchFamily="34" charset="0"/>
              </a:rPr>
              <a:t>Education: At Least College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CAD08-29DB-2333-F5F8-4E70334FE2A5}"/>
              </a:ext>
            </a:extLst>
          </p:cNvPr>
          <p:cNvSpPr txBox="1"/>
          <p:nvPr/>
        </p:nvSpPr>
        <p:spPr>
          <a:xfrm>
            <a:off x="208025" y="6125946"/>
            <a:ext cx="1142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As college graduation rates increase, internet usage increases as well.  The same is not true for high school graduation and drop out rates.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D718E35-5D09-51EC-480F-2EB8F347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510" y="1268248"/>
            <a:ext cx="5257025" cy="46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896DE-020B-FF4C-9D71-C83A3BDAD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871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The following factors are used to derive a broadband impact index:</a:t>
            </a:r>
          </a:p>
          <a:p>
            <a:pPr lvl="1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Demographics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Population density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Percent of population at working age</a:t>
            </a:r>
          </a:p>
          <a:p>
            <a:pPr lvl="1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Cost of implementation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Proximity to current infrastructure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Topography</a:t>
            </a:r>
          </a:p>
          <a:p>
            <a:pPr lvl="1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Economic Status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Economic Health Index as established by the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Appachalian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 Regional Commission</a:t>
            </a:r>
          </a:p>
          <a:p>
            <a:pPr lvl="1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Education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Current achievement levels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Access to higher-ed</a:t>
            </a:r>
          </a:p>
          <a:p>
            <a:pPr lvl="1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Current Access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Access to internet and type of internet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492591-432A-BAB1-1A88-DE483D248918}"/>
              </a:ext>
            </a:extLst>
          </p:cNvPr>
          <p:cNvSpPr txBox="1">
            <a:spLocks/>
          </p:cNvSpPr>
          <p:nvPr/>
        </p:nvSpPr>
        <p:spPr>
          <a:xfrm>
            <a:off x="208025" y="0"/>
            <a:ext cx="1160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Infrastructure Priority Index</a:t>
            </a:r>
          </a:p>
        </p:txBody>
      </p:sp>
    </p:spTree>
    <p:extLst>
      <p:ext uri="{BB962C8B-B14F-4D97-AF65-F5344CB8AC3E}">
        <p14:creationId xmlns:p14="http://schemas.microsoft.com/office/powerpoint/2010/main" val="218588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17FADA-E871-E826-FB95-793DCE31EB93}"/>
              </a:ext>
            </a:extLst>
          </p:cNvPr>
          <p:cNvSpPr txBox="1">
            <a:spLocks/>
          </p:cNvSpPr>
          <p:nvPr/>
        </p:nvSpPr>
        <p:spPr>
          <a:xfrm>
            <a:off x="208026" y="0"/>
            <a:ext cx="4178238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Infrastructure Priority Map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358416F3-9E99-9CC8-7164-6D56859DD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8" y="123824"/>
            <a:ext cx="7340536" cy="66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3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896DE-020B-FF4C-9D71-C83A3BDAD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25" y="2228849"/>
            <a:ext cx="4664014" cy="4183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A portion of the Infrastructure Bill is dedicated to subsidizing internet costs.  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Subsidy Index Factors: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Access (high)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Usage (low)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Working Age (high)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492591-432A-BAB1-1A88-DE483D248918}"/>
              </a:ext>
            </a:extLst>
          </p:cNvPr>
          <p:cNvSpPr txBox="1">
            <a:spLocks/>
          </p:cNvSpPr>
          <p:nvPr/>
        </p:nvSpPr>
        <p:spPr>
          <a:xfrm>
            <a:off x="208026" y="0"/>
            <a:ext cx="4506849" cy="2228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Broadband Subsidy Index &amp; Map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6C8B37D-68B2-E215-A1A6-63557354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07411"/>
            <a:ext cx="7319962" cy="66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2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F5B477-0DC9-8B1F-86D9-A329C0BB5D46}"/>
              </a:ext>
            </a:extLst>
          </p:cNvPr>
          <p:cNvSpPr txBox="1">
            <a:spLocks/>
          </p:cNvSpPr>
          <p:nvPr/>
        </p:nvSpPr>
        <p:spPr>
          <a:xfrm>
            <a:off x="208025" y="0"/>
            <a:ext cx="1160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Infrastructure and Subsidy vs Mines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85429A-60E8-A65A-0A02-64B9C416C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25" y="1325563"/>
            <a:ext cx="5748972" cy="5261772"/>
          </a:xfr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1BE16075-F66E-4889-F65F-DBE49E73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310" y="1325564"/>
            <a:ext cx="5852665" cy="526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6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81A728-2FAE-8E9B-88A6-8A7F4AAC2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54431"/>
            <a:ext cx="10504487" cy="4135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Appalachian Regional Commission’s economic distress index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Demographic data came from the 2020 American Community Survey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Internet Access data was provided by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BroadbandNow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Education Access data was sourced from IPEDS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CF8CFD-1764-C26E-235A-799258DF41B4}"/>
              </a:ext>
            </a:extLst>
          </p:cNvPr>
          <p:cNvSpPr txBox="1">
            <a:spLocks/>
          </p:cNvSpPr>
          <p:nvPr/>
        </p:nvSpPr>
        <p:spPr>
          <a:xfrm>
            <a:off x="208025" y="0"/>
            <a:ext cx="1160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91190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2366-147E-174D-BFB4-1BDBAB42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26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Appalachia is in Distress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A2CB2-1A93-F94D-91FD-04C0D72BF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508656"/>
            <a:ext cx="3707947" cy="474473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Since 2012, 300 coal-fired power plants have closed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A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win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 for the environment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But a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loss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 for workers:  44,000 coal mining jobs eliminated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These coal mine towns are in economic turmoil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B97B7B0-872E-B2BE-F643-09B558AB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56" y="1508656"/>
            <a:ext cx="7350743" cy="47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26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6282E-43FC-3246-AFC9-FC9BD048C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69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Can the “Silicon Holler” be the next tech hub of the United States?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“All of a sudden, the internet is no longer optional.  You can’t participate in this economy without access to the internet.”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- Eric Schmidt (former CEO of Google)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7B81D5-09D5-8AEC-F74C-FBA92DBF4F1D}"/>
              </a:ext>
            </a:extLst>
          </p:cNvPr>
          <p:cNvSpPr txBox="1">
            <a:spLocks/>
          </p:cNvSpPr>
          <p:nvPr/>
        </p:nvSpPr>
        <p:spPr>
          <a:xfrm>
            <a:off x="208025" y="0"/>
            <a:ext cx="1160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Internet: The path to economic recovery?</a:t>
            </a:r>
          </a:p>
        </p:txBody>
      </p:sp>
      <p:pic>
        <p:nvPicPr>
          <p:cNvPr id="1026" name="Picture 2" descr="Linemen installing fiber optic internet cable in rural South Carolina in May.">
            <a:extLst>
              <a:ext uri="{FF2B5EF4-FFF2-40B4-BE49-F238E27FC236}">
                <a16:creationId xmlns:a16="http://schemas.microsoft.com/office/drawing/2014/main" id="{760751E0-D6E0-7A39-5D09-BBD129FD4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657475"/>
            <a:ext cx="5279232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8FCAE3D-4F95-3847-A011-68F2E02C2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77"/>
          <a:stretch/>
        </p:blipFill>
        <p:spPr>
          <a:xfrm>
            <a:off x="6515100" y="1455625"/>
            <a:ext cx="5279232" cy="10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05DCA2D-B7DF-A904-CF07-016D95AA0A7A}"/>
              </a:ext>
            </a:extLst>
          </p:cNvPr>
          <p:cNvSpPr txBox="1">
            <a:spLocks/>
          </p:cNvSpPr>
          <p:nvPr/>
        </p:nvSpPr>
        <p:spPr>
          <a:xfrm>
            <a:off x="208025" y="0"/>
            <a:ext cx="1160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Broadband in Appalachia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5360C9F3-9D96-C187-3340-78E160B8A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b="18478"/>
          <a:stretch/>
        </p:blipFill>
        <p:spPr>
          <a:xfrm>
            <a:off x="6708598" y="1158919"/>
            <a:ext cx="5275377" cy="4813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5021B2-2EC4-CD53-9FBF-665103D711E3}"/>
              </a:ext>
            </a:extLst>
          </p:cNvPr>
          <p:cNvSpPr txBox="1"/>
          <p:nvPr/>
        </p:nvSpPr>
        <p:spPr>
          <a:xfrm>
            <a:off x="208025" y="6211674"/>
            <a:ext cx="1142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Counties with the lowest economic index have the least internet usage.</a:t>
            </a:r>
          </a:p>
        </p:txBody>
      </p: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41B02914-AC18-ED29-41F1-E684B1889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24" y="1158919"/>
            <a:ext cx="6265591" cy="481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7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960E3-FCBB-AC4D-AD8D-E1CDA6E1E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11" y="1089417"/>
            <a:ext cx="11648063" cy="99254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i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How should the broadband resources of the Infrastructure Investment and Jobs Act be distributed in Appalachia to spur the greatest economic impact?</a:t>
            </a:r>
          </a:p>
          <a:p>
            <a:pPr marL="0" indent="0">
              <a:buNone/>
            </a:pPr>
            <a:endParaRPr lang="en-US" i="1"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4BC58D-7949-273E-3384-B5796AB44778}"/>
              </a:ext>
            </a:extLst>
          </p:cNvPr>
          <p:cNvSpPr txBox="1">
            <a:spLocks/>
          </p:cNvSpPr>
          <p:nvPr/>
        </p:nvSpPr>
        <p:spPr>
          <a:xfrm>
            <a:off x="208026" y="0"/>
            <a:ext cx="11145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Question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D30B0BC2-519A-0F69-1A96-3F7EC67D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0" y="2127528"/>
            <a:ext cx="5692712" cy="4434119"/>
          </a:xfrm>
          <a:prstGeom prst="rect">
            <a:avLst/>
          </a:prstGeom>
        </p:spPr>
      </p:pic>
      <p:pic>
        <p:nvPicPr>
          <p:cNvPr id="21" name="Picture 20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A8D42922-8C86-FA08-32E5-FA4A588A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131" y="2159989"/>
            <a:ext cx="5228169" cy="44016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64D74-F641-0C0F-F584-F430F6CF340A}"/>
              </a:ext>
            </a:extLst>
          </p:cNvPr>
          <p:cNvCxnSpPr>
            <a:cxnSpLocks/>
          </p:cNvCxnSpPr>
          <p:nvPr/>
        </p:nvCxnSpPr>
        <p:spPr>
          <a:xfrm flipV="1">
            <a:off x="4391087" y="2397759"/>
            <a:ext cx="3256622" cy="9461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600C39-E8C3-A80E-1124-A3DEA2EA49B2}"/>
              </a:ext>
            </a:extLst>
          </p:cNvPr>
          <p:cNvCxnSpPr>
            <a:cxnSpLocks/>
          </p:cNvCxnSpPr>
          <p:nvPr/>
        </p:nvCxnSpPr>
        <p:spPr>
          <a:xfrm>
            <a:off x="4391087" y="3614140"/>
            <a:ext cx="3256622" cy="25881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08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B03A132-B5E9-E733-EF1F-F704D993EE4D}"/>
              </a:ext>
            </a:extLst>
          </p:cNvPr>
          <p:cNvSpPr txBox="1">
            <a:spLocks/>
          </p:cNvSpPr>
          <p:nvPr/>
        </p:nvSpPr>
        <p:spPr>
          <a:xfrm>
            <a:off x="208025" y="0"/>
            <a:ext cx="1160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Current Accessibility</a:t>
            </a:r>
          </a:p>
        </p:txBody>
      </p: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B0977553-EA90-3E51-9F30-2610A58E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5" y="1198568"/>
            <a:ext cx="6265590" cy="4813301"/>
          </a:xfrm>
          <a:prstGeom prst="rect">
            <a:avLst/>
          </a:prstGeom>
        </p:spPr>
      </p:pic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63262F3F-1FB8-24AF-2B64-581C2320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875" y="1198569"/>
            <a:ext cx="5245100" cy="4813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088A78-1991-E1D9-40B5-128F757D94E9}"/>
              </a:ext>
            </a:extLst>
          </p:cNvPr>
          <p:cNvSpPr txBox="1"/>
          <p:nvPr/>
        </p:nvSpPr>
        <p:spPr>
          <a:xfrm>
            <a:off x="208025" y="6125946"/>
            <a:ext cx="1142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Many counties have high access to broadband, but low usage suggesting economic challenges beyond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1686601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E7AF81-FAF3-6234-BACD-41A71B327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25" y="1113631"/>
            <a:ext cx="6260282" cy="480922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7B7391-2071-6683-DE43-61F2F48254CB}"/>
              </a:ext>
            </a:extLst>
          </p:cNvPr>
          <p:cNvSpPr txBox="1">
            <a:spLocks/>
          </p:cNvSpPr>
          <p:nvPr/>
        </p:nvSpPr>
        <p:spPr>
          <a:xfrm>
            <a:off x="208025" y="0"/>
            <a:ext cx="1160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Next" panose="020B0503020202020204" pitchFamily="34" charset="0"/>
              </a:rPr>
              <a:t>Population Density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8EB3092F-0FA4-20DE-1997-E91C80BB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516" y="1120860"/>
            <a:ext cx="5383459" cy="48092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F53DFA-3263-40C6-55A4-D0A64C022E9F}"/>
              </a:ext>
            </a:extLst>
          </p:cNvPr>
          <p:cNvSpPr txBox="1"/>
          <p:nvPr/>
        </p:nvSpPr>
        <p:spPr>
          <a:xfrm>
            <a:off x="208025" y="6125946"/>
            <a:ext cx="1142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Denser regions use more internet.</a:t>
            </a:r>
          </a:p>
        </p:txBody>
      </p:sp>
    </p:spTree>
    <p:extLst>
      <p:ext uri="{BB962C8B-B14F-4D97-AF65-F5344CB8AC3E}">
        <p14:creationId xmlns:p14="http://schemas.microsoft.com/office/powerpoint/2010/main" val="164963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04568A4-042D-9BBC-1329-FCA0297A4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25" y="1113631"/>
            <a:ext cx="6269692" cy="481645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7B7391-2071-6683-DE43-61F2F48254CB}"/>
              </a:ext>
            </a:extLst>
          </p:cNvPr>
          <p:cNvSpPr txBox="1">
            <a:spLocks/>
          </p:cNvSpPr>
          <p:nvPr/>
        </p:nvSpPr>
        <p:spPr>
          <a:xfrm>
            <a:off x="208025" y="0"/>
            <a:ext cx="1160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Next" panose="020B0503020202020204" pitchFamily="34" charset="0"/>
              </a:rPr>
              <a:t>Working Age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1B0B767D-6C5C-F75A-C96D-F487B95F8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181" y="1120860"/>
            <a:ext cx="5390794" cy="48019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C9BCF5-3DE5-50F9-27AE-C884E4CED8A2}"/>
              </a:ext>
            </a:extLst>
          </p:cNvPr>
          <p:cNvSpPr txBox="1"/>
          <p:nvPr/>
        </p:nvSpPr>
        <p:spPr>
          <a:xfrm>
            <a:off x="208025" y="6125946"/>
            <a:ext cx="1142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Age lacks clear trends spatially and in relation to internet usage.</a:t>
            </a:r>
          </a:p>
        </p:txBody>
      </p:sp>
    </p:spTree>
    <p:extLst>
      <p:ext uri="{BB962C8B-B14F-4D97-AF65-F5344CB8AC3E}">
        <p14:creationId xmlns:p14="http://schemas.microsoft.com/office/powerpoint/2010/main" val="91873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8518E9-7827-5C7A-195E-A0FC774E3AD5}"/>
              </a:ext>
            </a:extLst>
          </p:cNvPr>
          <p:cNvSpPr txBox="1">
            <a:spLocks/>
          </p:cNvSpPr>
          <p:nvPr/>
        </p:nvSpPr>
        <p:spPr>
          <a:xfrm>
            <a:off x="208025" y="0"/>
            <a:ext cx="1160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Next" panose="020B0503020202020204" pitchFamily="34" charset="0"/>
              </a:rPr>
              <a:t>Education: Less than High School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BC16F04-8511-2594-E766-3A7E93A7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4" y="1268248"/>
            <a:ext cx="4524373" cy="4665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DCAD08-29DB-2333-F5F8-4E70334FE2A5}"/>
              </a:ext>
            </a:extLst>
          </p:cNvPr>
          <p:cNvSpPr txBox="1"/>
          <p:nvPr/>
        </p:nvSpPr>
        <p:spPr>
          <a:xfrm>
            <a:off x="208025" y="6125946"/>
            <a:ext cx="1142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As college graduation rates increase, internet usage increases as well.  The same is not true for high school graduation and drop out rates.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8ABF461D-2351-6AE8-2D35-B7ED8472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510" y="1268248"/>
            <a:ext cx="5283326" cy="46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5448</TotalTime>
  <Words>470</Words>
  <Application>Microsoft Macintosh PowerPoint</Application>
  <PresentationFormat>Widescreen</PresentationFormat>
  <Paragraphs>67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</vt:lpstr>
      <vt:lpstr>Calibri</vt:lpstr>
      <vt:lpstr>Calibri Light</vt:lpstr>
      <vt:lpstr>Office Theme</vt:lpstr>
      <vt:lpstr>Ben Aiken  MUSA Capstone 2022  Distributing Broadband in Appalachia</vt:lpstr>
      <vt:lpstr>Appalachia is in Distress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Aiken, Ben Corcoran</dc:creator>
  <cp:lastModifiedBy>Aiken, Ben Corcoran</cp:lastModifiedBy>
  <cp:revision>21</cp:revision>
  <dcterms:created xsi:type="dcterms:W3CDTF">2022-04-08T14:01:02Z</dcterms:created>
  <dcterms:modified xsi:type="dcterms:W3CDTF">2022-04-15T11:36:28Z</dcterms:modified>
</cp:coreProperties>
</file>